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906000" type="A4"/>
  <p:notesSz cx="6669088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7B5"/>
    <a:srgbClr val="003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60" d="100"/>
          <a:sy n="60" d="100"/>
        </p:scale>
        <p:origin x="2328" y="3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C37C-B3AB-4822-A83D-03151E602859}" type="datetimeFigureOut">
              <a:rPr lang="it-IT" smtClean="0"/>
              <a:pPr/>
              <a:t>14/11/2023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A9320-F2D3-4DF4-8874-C4B80CA66BF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477093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87147-B840-4A3E-B97A-4B29ECDC7E79}" type="datetimeFigureOut">
              <a:rPr lang="it-IT" smtClean="0"/>
              <a:pPr/>
              <a:t>14/11/2023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BC62F-5C97-4C41-B282-7BC259AA329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053632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046288" y="744538"/>
            <a:ext cx="2576512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59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5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CFD9-7374-416C-9715-65B00F8006CA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590C-BA75-4405-BD23-946674F33AF0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583E-5520-4D1A-B865-E06D73091C45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F6415-6278-4B18-BA2B-04F68AAF4C6B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DABF4-8740-4DCB-8101-349BB1892187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AE03C-1D4C-43EC-B259-60563D4C3FE5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06749-3A5E-4000-A798-6F70F89CC02E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AF65-E9CA-47DA-8937-7D99DBA9B6BC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4B4-D024-43CB-A2E0-C291AE9108D8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1202-BE03-4946-B9C2-07499A8EC4BA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E5F9-56B6-4AD8-80E7-A5864D08D7BB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E917E-2959-42F7-AE2D-3C0BF1252D7F}" type="datetime1">
              <a:rPr lang="it-IT" smtClean="0"/>
              <a:pPr/>
              <a:t>14/11/2023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75179" y="4179162"/>
            <a:ext cx="5906150" cy="185395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2" spcCol="180000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CONTEXT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Il Regolamento CE n. 1223/2009 del Parlamento Europeo e del Consiglio del 30 novembre 2009 prevede, per garantire la sicurezza dei cosmetici immessi in commercio, che i prodotti siano fabbricati nel rispetto delle Pratiche di Buona Fabbricazione (GMP - Good Manufacturing </a:t>
            </a:r>
            <a:r>
              <a:rPr lang="it-IT" sz="1100" dirty="0" err="1"/>
              <a:t>Practices</a:t>
            </a:r>
            <a:r>
              <a:rPr lang="it-IT" sz="1100" dirty="0"/>
              <a:t>). La norma ISO 22716 è il primo documento internazionale che fissa i principi per l’applicazione delle Pratiche di Buona </a:t>
            </a:r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  <a:spcAft>
                <a:spcPts val="600"/>
              </a:spcAft>
            </a:pPr>
            <a:endParaRPr lang="it-IT" sz="1100" dirty="0"/>
          </a:p>
          <a:p>
            <a:pPr algn="just" fontAlgn="base">
              <a:spcBef>
                <a:spcPct val="0"/>
              </a:spcBef>
              <a:spcAft>
                <a:spcPts val="600"/>
              </a:spcAft>
            </a:pPr>
            <a:endParaRPr lang="it-IT" sz="1100" dirty="0"/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Fabbricazione nelle aziende che producono prodotti cosmetici ed è la norma armonizzata per l’applicazione di quanto previsto nell’articolo 8 del Regolamento n. 1223/2009. La norma ISO 22716 si applica ai processi produzione, di controllo, di conservazione e di spedizione dei prodotti cosmetici. Non si applica, invece, alle attività di ricerca e sviluppo e di distribuzione del prodotto. </a:t>
            </a:r>
          </a:p>
          <a:p>
            <a:pPr algn="just" fontAlgn="base">
              <a:spcBef>
                <a:spcPct val="0"/>
              </a:spcBef>
            </a:pPr>
            <a:endParaRPr lang="en-US" sz="1100" dirty="0"/>
          </a:p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endParaRPr lang="it-IT" sz="1100" dirty="0">
              <a:solidFill>
                <a:srgbClr val="244061"/>
              </a:solidFill>
              <a:latin typeface="Century Schoolbook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60648" y="1201321"/>
            <a:ext cx="2232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CERTIFICAZIONE  </a:t>
            </a:r>
          </a:p>
          <a:p>
            <a:r>
              <a:rPr lang="it-IT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ISO 9001:2015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8152" r="10526" b="16370"/>
          <a:stretch/>
        </p:blipFill>
        <p:spPr>
          <a:xfrm>
            <a:off x="362941" y="287919"/>
            <a:ext cx="1260000" cy="6720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-27384" y="1201321"/>
            <a:ext cx="3384376" cy="1797329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24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75180" y="6033120"/>
            <a:ext cx="5906149" cy="4017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La norma ISO 22716 regola in particolare: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Il personale (struttura organizzativa, formazione ed igiene e salute);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La gestione, pulizia e manutenzione dei locali e delle apparecchiature;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L’acquisizione ed il controllo delle materie prime e dei materiali di    imballaggio;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La realizzazione, il confezionamento ed il rilascio del prodotto;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La qualifica e controllo dei fornitori in subappalto;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La gestione del prodotto non conforme, delle rilavorazioni e del ‘recall’ del     prodotto;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La gestione delle deviazioni </a:t>
            </a:r>
            <a:r>
              <a:rPr lang="it-IT" sz="1100" dirty="0" err="1"/>
              <a:t>ed·il</a:t>
            </a:r>
            <a:r>
              <a:rPr lang="it-IT" sz="1100" dirty="0"/>
              <a:t> ‘</a:t>
            </a:r>
            <a:r>
              <a:rPr lang="it-IT" sz="1100" dirty="0" err="1"/>
              <a:t>change</a:t>
            </a:r>
            <a:r>
              <a:rPr lang="it-IT" sz="1100" dirty="0"/>
              <a:t> control’;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La gestione del miglioramento mediante l’effettuazione di azioni correttive e preventive basate sull’analisi dei dati riguardanti le deviazioni ed i reclami;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/>
              <a:t>La documentazione (procedure / istruzioni operative / registrazioni) necessaria per una corretta gestione dei processi di produzione, controllo e spedizione del prodotto cosmetico</a:t>
            </a:r>
          </a:p>
          <a:p>
            <a:pPr algn="just" fontAlgn="base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</a:pPr>
            <a:endParaRPr lang="it-IT" sz="1100" b="1" dirty="0">
              <a:solidFill>
                <a:srgbClr val="00A7B5"/>
              </a:solidFill>
              <a:cs typeface="Arial" pitchFamily="34" charset="0"/>
            </a:endParaRPr>
          </a:p>
          <a:p>
            <a:pPr algn="just" fontAlgn="base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SERVICE</a:t>
            </a:r>
          </a:p>
          <a:p>
            <a:pPr algn="just" fontAlgn="base"/>
            <a:r>
              <a:rPr lang="it-IT" sz="1100" dirty="0" err="1"/>
              <a:t>Certiquality</a:t>
            </a:r>
            <a:r>
              <a:rPr lang="it-IT" sz="1100" dirty="0"/>
              <a:t>, avvalendosi della sua ampia esperienza nella valutazione dei sistemi di gestione in aziende del settore cosmetico e di settori affini quali il farmaceutico e quello dei dispositivi medici, offre alle aziende produttrici di cosmetici servizi di certificazione di conformità ai requisiti della norma ISO 22716. </a:t>
            </a:r>
          </a:p>
          <a:p>
            <a:pPr algn="just" fontAlgn="base"/>
            <a:r>
              <a:rPr lang="it-IT" sz="1100" dirty="0"/>
              <a:t>Il servizio di </a:t>
            </a:r>
            <a:r>
              <a:rPr lang="it-IT" sz="1100" dirty="0" err="1"/>
              <a:t>Certiquality</a:t>
            </a:r>
            <a:r>
              <a:rPr lang="it-IT" sz="1100" dirty="0"/>
              <a:t> si può esplicare in due differenti modalità: 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it-IT" sz="1100" dirty="0"/>
              <a:t>CERTIFICAZIONE ACCREDITATA DA ACCREDIA FRONTE DELLA NORMA ISO 22716 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it-IT" sz="1100" dirty="0"/>
              <a:t>ISPEZIONE AI FORNITORI SULL’APPLICAZIONE DELLE GMP </a:t>
            </a:r>
          </a:p>
          <a:p>
            <a:pPr algn="just"/>
            <a:endParaRPr lang="it-IT" sz="11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475179" y="3152800"/>
            <a:ext cx="5906150" cy="87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TARGET 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Il servizio è rivolto a tutte le aziende che: 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producono e confezionano cosmetici a marchio proprio; 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producono e confezionano cosmetici per conto di terzi.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373216" y="775253"/>
            <a:ext cx="107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A7B5"/>
                </a:solidFill>
                <a:latin typeface="Acumin Pro Condensed" panose="020B0506020202020204" pitchFamily="34" charset="0"/>
              </a:rPr>
              <a:t>IL SERVIZIO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75179" y="1506281"/>
            <a:ext cx="235045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cumin Pro SemiCondensed Black" panose="020B0906020202020204" pitchFamily="34" charset="0"/>
              </a:rPr>
              <a:t>CERTIFICAZIONE</a:t>
            </a:r>
            <a:br>
              <a:rPr lang="it-IT" sz="3200" b="1" dirty="0">
                <a:solidFill>
                  <a:schemeClr val="bg1"/>
                </a:solidFill>
                <a:latin typeface="Acumin Pro SemiCondensed Black" panose="020B0906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cumin Pro SemiCondensed Black" panose="020B0906020202020204" pitchFamily="34" charset="0"/>
              </a:rPr>
              <a:t>ISO 22716</a:t>
            </a:r>
          </a:p>
          <a:p>
            <a:r>
              <a:rPr lang="it-IT" sz="1400" dirty="0">
                <a:solidFill>
                  <a:schemeClr val="bg1"/>
                </a:solidFill>
              </a:rPr>
              <a:t>Cosmetici – Pratiche di Buona</a:t>
            </a:r>
          </a:p>
          <a:p>
            <a:r>
              <a:rPr lang="it-IT" sz="1400" dirty="0">
                <a:solidFill>
                  <a:schemeClr val="bg1"/>
                </a:solidFill>
              </a:rPr>
              <a:t> Fabbricazione (GMP) </a:t>
            </a:r>
          </a:p>
        </p:txBody>
      </p:sp>
      <p:pic>
        <p:nvPicPr>
          <p:cNvPr id="6" name="Immagine 5" descr="Immagine che contiene panna/crema, latticino, liquido, fluido&#10;&#10;Descrizione generata automaticamente">
            <a:extLst>
              <a:ext uri="{FF2B5EF4-FFF2-40B4-BE49-F238E27FC236}">
                <a16:creationId xmlns:a16="http://schemas.microsoft.com/office/drawing/2014/main" id="{E5DCF4B0-9FFC-0725-C730-D4CCDF7B60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"/>
          <a:stretch/>
        </p:blipFill>
        <p:spPr>
          <a:xfrm>
            <a:off x="3645024" y="1199219"/>
            <a:ext cx="3212976" cy="17973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8152" r="10526" b="16370"/>
          <a:stretch/>
        </p:blipFill>
        <p:spPr>
          <a:xfrm>
            <a:off x="5193336" y="368623"/>
            <a:ext cx="1260000" cy="672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32048" y="776536"/>
            <a:ext cx="5877272" cy="903324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A) CERTIFICAZIONE ACCREDITATA  A FRONTE DELLA NORMA ISO 22716 </a:t>
            </a:r>
          </a:p>
          <a:p>
            <a:pPr lvl="0" algn="just" fontAlgn="base">
              <a:spcBef>
                <a:spcPct val="0"/>
              </a:spcBef>
            </a:pPr>
            <a:r>
              <a:rPr lang="it-IT" sz="1100" dirty="0"/>
              <a:t>Le principali fasi dell'iter di certificazione comprendono: </a:t>
            </a:r>
          </a:p>
          <a:p>
            <a:pPr marL="171450" lvl="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la verifica preliminare, effettuata esclusivamente su richiesta, che permette di valutare lo stato del sistema di gestione aziendale in relazione a quanto richiesto dalla norma ISO 22716. Vengono individuate le aree di miglioramento ed i punti di forza (gap </a:t>
            </a:r>
            <a:r>
              <a:rPr lang="it-IT" sz="1100" dirty="0" err="1"/>
              <a:t>analisys</a:t>
            </a:r>
            <a:r>
              <a:rPr lang="it-IT" sz="1100" dirty="0"/>
              <a:t>); </a:t>
            </a:r>
          </a:p>
          <a:p>
            <a:pPr marL="171450" lvl="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l’audit per la certificazione di conformità, avente l’obiettivo di valutare la conformità del sistema di gestione ai requisiti della norma ISO 22716, mediante l'analisi dei documenti e le osservazioni sul campo; </a:t>
            </a:r>
          </a:p>
          <a:p>
            <a:pPr marL="171450" lvl="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l’emissione dell’attestato di conformità; </a:t>
            </a:r>
          </a:p>
          <a:p>
            <a:pPr marL="171450" lvl="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gli audit di sorveglianza annuali ed il rinnovo triennale. </a:t>
            </a:r>
          </a:p>
          <a:p>
            <a:pPr lvl="0" algn="just" fontAlgn="base">
              <a:spcBef>
                <a:spcPct val="0"/>
              </a:spcBef>
            </a:pPr>
            <a:r>
              <a:rPr lang="it-IT" sz="1100" dirty="0"/>
              <a:t>Per le aziende già certificate secondo la norma ISO 9001 con </a:t>
            </a:r>
            <a:r>
              <a:rPr lang="it-IT" sz="1100" dirty="0" err="1"/>
              <a:t>Certiquality</a:t>
            </a:r>
            <a:r>
              <a:rPr lang="it-IT" sz="1100" dirty="0"/>
              <a:t>, la verifica per la certificazione di conformità ed i successivi audit periodici possono essere effettuati in concomitanza con le attività già pianificate quali sorveglianze e rinnovi. </a:t>
            </a:r>
          </a:p>
          <a:p>
            <a:pPr lvl="0" algn="just" fontAlgn="base">
              <a:spcBef>
                <a:spcPct val="0"/>
              </a:spcBef>
            </a:pPr>
            <a:endParaRPr lang="en-US" sz="1100" dirty="0"/>
          </a:p>
          <a:p>
            <a:pPr algn="just" fontAlgn="base">
              <a:spcBef>
                <a:spcPct val="0"/>
              </a:spcBef>
              <a:spcAft>
                <a:spcPts val="600"/>
              </a:spcAft>
            </a:pPr>
            <a:r>
              <a:rPr lang="en-US" sz="1100" b="1" dirty="0">
                <a:solidFill>
                  <a:srgbClr val="00A7B5"/>
                </a:solidFill>
                <a:cs typeface="Arial" pitchFamily="34" charset="0"/>
              </a:rPr>
              <a:t>I VANTAGGI 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Con la certificazione secondo la norma ISO 22716, accreditata da </a:t>
            </a:r>
            <a:r>
              <a:rPr lang="it-IT" sz="1100" dirty="0" err="1"/>
              <a:t>Accredia</a:t>
            </a:r>
            <a:r>
              <a:rPr lang="it-IT" sz="1100" dirty="0"/>
              <a:t>, le aziende hanno la possibilità di: 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assicurare la conformità alle norme riguardanti le Pratiche di Buona Fabbricazione dei prodotti cosmetici; 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dare confidenza alle parti interessate (clienti, distributori, importatori, e consumatori) che la produzione è effettuata in conformità alle Pratiche di Buona Fabbricazione; 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integrare una certificazione secondo la norma ISO 9001 per i Sistemi di Gestione della Qualità con una certificazione più specificatamente settoriale. </a:t>
            </a:r>
          </a:p>
          <a:p>
            <a:pPr lvl="0" algn="just" fontAlgn="base">
              <a:spcBef>
                <a:spcPct val="0"/>
              </a:spcBef>
            </a:pPr>
            <a:endParaRPr lang="it-IT" sz="1100" dirty="0"/>
          </a:p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B) ISPEZIONE AI FORNITORI SULL’APPLICAZIONE DELLE GMP</a:t>
            </a:r>
          </a:p>
          <a:p>
            <a:pPr lvl="0" fontAlgn="base">
              <a:spcBef>
                <a:spcPct val="0"/>
              </a:spcBef>
            </a:pPr>
            <a:r>
              <a:rPr lang="it-IT" sz="1100" dirty="0"/>
              <a:t>Tutte le volte che un Fabbricante di prodotti cosmetici affida a terzi la produzione deve garantire che questa venga effettuata in regime di Pratiche di Buona Fabbricazione (GMP). </a:t>
            </a:r>
          </a:p>
          <a:p>
            <a:pPr lvl="0" fontAlgn="base">
              <a:spcBef>
                <a:spcPct val="0"/>
              </a:spcBef>
            </a:pPr>
            <a:r>
              <a:rPr lang="it-IT" sz="1100" dirty="0"/>
              <a:t>Si consideri, infatti, che l’articolo 11 del Regolamento Europeo n. 1223/2009 prevede, per ogni cosmetico immesso in commercio, la messa a disposizione di una documentazione informativa sul prodotto (Product Information File – P.I.F.), il cui contenuto deve includere una descrizione del metodo di fabbricazione ed una dichiarazione relativa all’osservanza delle Pratiche di Buona Fabbricazione. </a:t>
            </a:r>
          </a:p>
          <a:p>
            <a:pPr lvl="0" fontAlgn="base">
              <a:spcBef>
                <a:spcPct val="0"/>
              </a:spcBef>
            </a:pPr>
            <a:r>
              <a:rPr lang="it-IT" sz="1100" dirty="0"/>
              <a:t>Il Fabbricante, ai fini del pieno rispetto dei requisiti cogenti, deve pertanto qualificare il fornitore, definire gli accordi contrattuali che vincolino la produzione dei cosmetici in regime di GMP ed effettuare i relativi controlli (ispezioni presso i siti di produzione). </a:t>
            </a:r>
          </a:p>
          <a:p>
            <a:pPr lvl="0" fontAlgn="base">
              <a:spcBef>
                <a:spcPct val="0"/>
              </a:spcBef>
            </a:pPr>
            <a:r>
              <a:rPr lang="it-IT" sz="1100" dirty="0" err="1"/>
              <a:t>Certiquality</a:t>
            </a:r>
            <a:r>
              <a:rPr lang="it-IT" sz="1100" dirty="0"/>
              <a:t> è in grado di effettuare, per conto del Fabbricante, ispezioni presso i siti di produzione del fornitore tese a verificare la conformità alla norma armonizzata UNI EN ISO 22716 ed ad eventuali requisiti specifici aggiuntivi definiti dal committente (Fabbricante). </a:t>
            </a:r>
          </a:p>
          <a:p>
            <a:pPr lvl="0" fontAlgn="base">
              <a:spcBef>
                <a:spcPct val="0"/>
              </a:spcBef>
            </a:pPr>
            <a:r>
              <a:rPr lang="it-IT" sz="1100" dirty="0"/>
              <a:t>Il servizio di ispezione si articola nelle seguenti fasi: 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progettazione dell’attività con il committente con predisposizione di eventuali check-list; 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analisi documentale; 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audit in campo; 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emissione del rapporto finale.</a:t>
            </a:r>
          </a:p>
          <a:p>
            <a:pPr lvl="0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  <a:spcAft>
                <a:spcPts val="600"/>
              </a:spcAft>
            </a:pPr>
            <a:r>
              <a:rPr lang="en-US" sz="1100" b="1" dirty="0">
                <a:solidFill>
                  <a:srgbClr val="00A7B5"/>
                </a:solidFill>
                <a:cs typeface="Arial" pitchFamily="34" charset="0"/>
              </a:rPr>
              <a:t>FORMAZIONE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Le attività in campo possono essere integrate con un’attività di formazione in aula, che può essere effettuata anche presso il sito dell’azienda e riguardante: 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la norma ISO 22716 e la norma ISO 9001 applicata al settore cosmetico; 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la Qualifica per Auditor Interno di un Sistema di Pratiche di Buona Fabbricazione (GMP).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0" y="9496052"/>
            <a:ext cx="6858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dirty="0"/>
              <a:t>www.certiquality.it/contatti</a:t>
            </a:r>
          </a:p>
        </p:txBody>
      </p:sp>
      <p:cxnSp>
        <p:nvCxnSpPr>
          <p:cNvPr id="12" name="Connettore 1 11"/>
          <p:cNvCxnSpPr>
            <a:cxnSpLocks/>
          </p:cNvCxnSpPr>
          <p:nvPr/>
        </p:nvCxnSpPr>
        <p:spPr>
          <a:xfrm>
            <a:off x="585000" y="9465372"/>
            <a:ext cx="5688000" cy="0"/>
          </a:xfrm>
          <a:prstGeom prst="line">
            <a:avLst/>
          </a:prstGeom>
          <a:ln>
            <a:solidFill>
              <a:srgbClr val="00A7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4" id="{565E8C53-1CEA-4A8B-B2A4-22A57313B891}" vid="{72382229-66A1-4FA6-9B1A-8AC3F0B9CAA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FORMAT_schedaprodottoESTERNI_ed04</Template>
  <TotalTime>17</TotalTime>
  <Words>926</Words>
  <Application>Microsoft Office PowerPoint</Application>
  <PresentationFormat>A4 (21x29,7 cm)</PresentationFormat>
  <Paragraphs>62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Acumin Pro Condensed</vt:lpstr>
      <vt:lpstr>Acumin Pro SemiCondensed Black</vt:lpstr>
      <vt:lpstr>Arial</vt:lpstr>
      <vt:lpstr>Calibri</vt:lpstr>
      <vt:lpstr>Century Schoolbook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 Morra</dc:creator>
  <cp:lastModifiedBy>Silvia Prati</cp:lastModifiedBy>
  <cp:revision>5</cp:revision>
  <cp:lastPrinted>2020-02-19T15:22:52Z</cp:lastPrinted>
  <dcterms:created xsi:type="dcterms:W3CDTF">2020-08-12T13:29:48Z</dcterms:created>
  <dcterms:modified xsi:type="dcterms:W3CDTF">2023-11-14T10:21:40Z</dcterms:modified>
</cp:coreProperties>
</file>