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906000" type="A4"/>
  <p:notesSz cx="6669088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7B5"/>
    <a:srgbClr val="003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66" d="100"/>
          <a:sy n="66" d="100"/>
        </p:scale>
        <p:origin x="1712" y="-143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C37C-B3AB-4822-A83D-03151E602859}" type="datetimeFigureOut">
              <a:rPr lang="it-IT" smtClean="0"/>
              <a:pPr/>
              <a:t>03/08/2023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A9320-F2D3-4DF4-8874-C4B80CA66BF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477093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87147-B840-4A3E-B97A-4B29ECDC7E79}" type="datetimeFigureOut">
              <a:rPr lang="it-IT" smtClean="0"/>
              <a:pPr/>
              <a:t>03/08/2023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65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BC62F-5C97-4C41-B282-7BC259AA329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53632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046288" y="744538"/>
            <a:ext cx="2576512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59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5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CFD9-7374-416C-9715-65B00F8006CA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590C-BA75-4405-BD23-946674F33AF0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583E-5520-4D1A-B865-E06D73091C45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F6415-6278-4B18-BA2B-04F68AAF4C6B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ABF4-8740-4DCB-8101-349BB1892187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AE03C-1D4C-43EC-B259-60563D4C3FE5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06749-3A5E-4000-A798-6F70F89CC02E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AF65-E9CA-47DA-8937-7D99DBA9B6BC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B4B4-D024-43CB-A2E0-C291AE9108D8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1202-BE03-4946-B9C2-07499A8EC4BA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E5F9-56B6-4AD8-80E7-A5864D08D7BB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917E-2959-42F7-AE2D-3C0BF1252D7F}" type="datetime1">
              <a:rPr lang="it-IT" smtClean="0"/>
              <a:pPr/>
              <a:t>03/08/2023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CAE3-B086-44F0-9A8F-700197CCDA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75178" y="4826572"/>
            <a:ext cx="5906150" cy="16655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2" spcCol="180000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IL CONTESTO 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Ai fini dell’immissione in commercio di un dispositivo medico secondo il Regolamento (UE) 2017/745 o Regolamento (UE) 2017/746, un Fabbricante deve sviluppare, implementare ed attuare un Sistema di Gestione della Qualità oppure un Sistema di Garanzia/Assicurazione di Qualità della Produzione in base alla classe di rischio del prodotto.</a:t>
            </a:r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La norma ISO 13485 specifica i requisiti per un Sistema per la Gestione della Qualità che possa esser utilizzato da un’Organizzazione nella progettazione e sviluppo, la produzione, l’installazione e l’assistenza dei dispositivi medici, nonché nella progettazione, lo sviluppo e l’erogazione dei servizi correlati.</a:t>
            </a:r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endParaRPr lang="it-IT" sz="1100" dirty="0">
              <a:solidFill>
                <a:srgbClr val="244061"/>
              </a:solidFill>
              <a:latin typeface="Century Schoolbook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60648" y="1201321"/>
            <a:ext cx="2232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CERTIFICAZIONE  </a:t>
            </a:r>
          </a:p>
          <a:p>
            <a:r>
              <a:rPr lang="it-I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ISO 9001:2015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8152" r="10526" b="16370"/>
          <a:stretch/>
        </p:blipFill>
        <p:spPr>
          <a:xfrm>
            <a:off x="362941" y="287919"/>
            <a:ext cx="1260000" cy="672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-27384" y="1201321"/>
            <a:ext cx="3384376" cy="1797329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75179" y="6915633"/>
            <a:ext cx="5906149" cy="13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IL SERVIZIO</a:t>
            </a:r>
          </a:p>
          <a:p>
            <a:pPr algn="just" fontAlgn="base"/>
            <a:r>
              <a:rPr lang="it-IT" sz="1100" dirty="0"/>
              <a:t>Certiquality, offre alle aziende che operano nel settore dei dispositivi medici il servizio di certificazione del Sistema di Qualità secondo la norma ISO 13485. </a:t>
            </a:r>
            <a:endParaRPr lang="it-IT" sz="1100" strike="sngStrike" dirty="0">
              <a:highlight>
                <a:srgbClr val="FFFF00"/>
              </a:highlight>
            </a:endParaRPr>
          </a:p>
          <a:p>
            <a:pPr algn="just" fontAlgn="base"/>
            <a:r>
              <a:rPr lang="it-IT" sz="1100" dirty="0"/>
              <a:t>Le Aziende che producono Dispositivi Medici possono, inoltre, integrare facilmente il Sistema Qualità conforme alla norma ISO 13485, con i requisiti aggiuntivi previsti dalla norma ISO 9001 riguardanti: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it-IT" sz="1100" dirty="0"/>
              <a:t>il cliente e la sua piena soddisfazione;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it-IT" sz="1100" dirty="0"/>
              <a:t>il miglioramento continuo delle prestazioni e dei processi.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07999" y="3278483"/>
            <a:ext cx="5906150" cy="137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DESTINATARI 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Il servizio è rivolto a tutte le aziende che: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fabbricano ed immettono in commercio dispositivi medici, dispositivi medici diagnostici in vitro;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progettano,  producono e collaudano dispositivi o parti e componenti per conto di terzi;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progettano, sviluppano  ed erogano servizi correlati con i dispositivi medici. Si considerano ad esempio i servizi di sterilizzazione, distribuzione, installazione e manutenzione di dispositivi medici, lavorazioni superficiali, confezionamento.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373216" y="775253"/>
            <a:ext cx="107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A7B5"/>
                </a:solidFill>
                <a:latin typeface="Acumin Pro Condensed" panose="020B0506020202020204" pitchFamily="34" charset="0"/>
              </a:rPr>
              <a:t>IL SERVIZIO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75179" y="1506281"/>
            <a:ext cx="26657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  <a:t>CERTIFICAZIONE</a:t>
            </a:r>
            <a:br>
              <a:rPr lang="it-IT" sz="3200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</a:br>
            <a:r>
              <a:rPr lang="it-IT" sz="3200" b="1" dirty="0">
                <a:solidFill>
                  <a:schemeClr val="bg1"/>
                </a:solidFill>
                <a:latin typeface="Acumin Pro SemiCondensed Black" panose="020B0906020202020204" pitchFamily="34" charset="0"/>
              </a:rPr>
              <a:t>ISO 13485 </a:t>
            </a:r>
          </a:p>
          <a:p>
            <a:r>
              <a:rPr lang="it-IT" sz="1400" dirty="0">
                <a:solidFill>
                  <a:schemeClr val="bg1"/>
                </a:solidFill>
              </a:rPr>
              <a:t>Dispositivi Medici - Sistema di Gestione della Qualità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42"/>
          <a:stretch/>
        </p:blipFill>
        <p:spPr>
          <a:xfrm>
            <a:off x="3472877" y="1237248"/>
            <a:ext cx="3385123" cy="1764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8152" r="10526" b="16370"/>
          <a:stretch/>
        </p:blipFill>
        <p:spPr>
          <a:xfrm>
            <a:off x="5193336" y="368623"/>
            <a:ext cx="1260000" cy="672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32048" y="1158544"/>
            <a:ext cx="5877272" cy="54014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VANTAGGI</a:t>
            </a:r>
          </a:p>
          <a:p>
            <a:pPr lvl="0" algn="just" fontAlgn="base">
              <a:spcBef>
                <a:spcPct val="0"/>
              </a:spcBef>
            </a:pPr>
            <a:r>
              <a:rPr lang="it-IT" sz="1100" dirty="0"/>
              <a:t>I vantaggi, che derivano dalla certificazione secondo la norma ISO 13485, sono rappresentati dalla possibilità di: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dimostrare la propria capacità nel fornire Dispositivi Medici e relativi servizi conformi ai requisiti del cliente e conformi ai requisiti regolamentari applicabili;</a:t>
            </a:r>
          </a:p>
          <a:p>
            <a:pPr marL="171450" lvl="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facilitare un eventuale processo di qualifica con un fabbricante che intende affidare a terzi, completamente o parzialmente, l’attività di produzione del Dispositivo Medico.</a:t>
            </a:r>
          </a:p>
          <a:p>
            <a:pPr lvl="0" algn="just" fontAlgn="base">
              <a:spcBef>
                <a:spcPct val="0"/>
              </a:spcBef>
            </a:pPr>
            <a:endParaRPr lang="it-IT" sz="1100" dirty="0"/>
          </a:p>
          <a:p>
            <a:pPr lvl="0" algn="just" fontAlgn="base">
              <a:spcBef>
                <a:spcPct val="0"/>
              </a:spcBef>
            </a:pPr>
            <a:endParaRPr lang="it-IT" sz="1100" dirty="0"/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ITER DI CERTIFICAZIONE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Le principali fasi dell'iter di certificazione comprendono: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verifica preliminare, effettuata esclusivamente su richiesta, che permette di valutare lo stato del sistema di gestione aziendale in relazione a quanto richiesto dalla norma ISO 13485. Vengono individuate le aree di miglioramento ed i punti di forza (gap </a:t>
            </a:r>
            <a:r>
              <a:rPr lang="it-IT" sz="1100" dirty="0" err="1"/>
              <a:t>analysis</a:t>
            </a:r>
            <a:r>
              <a:rPr lang="it-IT" sz="1100" dirty="0"/>
              <a:t>);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l’audit di certificazione, avente l’obiettivo di valutare la conformità del sistema di gestione ai requisiti della norma ISO 13485, mediante l'analisi dei documenti e le osservazioni sul campo;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l’emissione del certificato di conformità;</a:t>
            </a:r>
          </a:p>
          <a:p>
            <a:pPr marL="171450" indent="-171450" algn="just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gli audit di sorveglianza annuali ed il rinnovo triennale.</a:t>
            </a:r>
          </a:p>
          <a:p>
            <a:pPr algn="just" fontAlgn="base">
              <a:spcBef>
                <a:spcPct val="0"/>
              </a:spcBef>
            </a:pPr>
            <a:r>
              <a:rPr lang="it-IT" sz="1100" dirty="0"/>
              <a:t>Le verifiche di conformità alla norma ISO 13485 possono essere effettuate congiuntamente con le verifiche secondo la norma ISO 9001 e secondo Regolamento (UE) 2017/745.</a:t>
            </a:r>
          </a:p>
          <a:p>
            <a:pPr algn="just" fontAlgn="base">
              <a:spcBef>
                <a:spcPct val="0"/>
              </a:spcBef>
            </a:pPr>
            <a:endParaRPr lang="it-IT" sz="1100" dirty="0"/>
          </a:p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it-IT" sz="1100" b="1" dirty="0">
                <a:solidFill>
                  <a:srgbClr val="00A7B5"/>
                </a:solidFill>
                <a:cs typeface="Arial" pitchFamily="34" charset="0"/>
              </a:rPr>
              <a:t>FORMAZIONE</a:t>
            </a:r>
          </a:p>
          <a:p>
            <a:pPr lvl="0" fontAlgn="base">
              <a:spcBef>
                <a:spcPct val="0"/>
              </a:spcBef>
            </a:pPr>
            <a:r>
              <a:rPr lang="it-IT" sz="1100" dirty="0"/>
              <a:t>Le attività in campo possono essere integrate con un’attività di formazione in aula, che può essere effettuata anche presso il sito dell’azienda. I corsi coprono vari argomenti quali: 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il Regolamento (UE) 2017/745;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Gestione dei Rischi nella produzione dei Dispositivi Medici secondo la Norma ISO 14971;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Norma ISO 13485 (Sistema Qualità per i Dispositivi Medici);</a:t>
            </a:r>
          </a:p>
          <a:p>
            <a:pPr marL="171450" lvl="0" indent="-1714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100" dirty="0"/>
              <a:t>la Valutazione Clinica dei dispositivi medici.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lang="it-IT" sz="1100" dirty="0"/>
          </a:p>
        </p:txBody>
      </p:sp>
      <p:sp>
        <p:nvSpPr>
          <p:cNvPr id="10" name="Rettangolo 9"/>
          <p:cNvSpPr/>
          <p:nvPr/>
        </p:nvSpPr>
        <p:spPr>
          <a:xfrm>
            <a:off x="0" y="9496052"/>
            <a:ext cx="6858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>
                <a:cs typeface="Arial" pitchFamily="34" charset="0"/>
              </a:rPr>
              <a:t>CONTATTI</a:t>
            </a:r>
            <a:r>
              <a:rPr lang="it-IT" sz="1100" b="1" dirty="0">
                <a:latin typeface="Arial" pitchFamily="34" charset="0"/>
                <a:cs typeface="Arial" pitchFamily="34" charset="0"/>
              </a:rPr>
              <a:t> </a:t>
            </a:r>
            <a:r>
              <a:rPr lang="it-IT" sz="1100" dirty="0"/>
              <a:t>| Settore Dispositivi Medici – dispositivimedici@certiquality.it  | www.certiquality.it</a:t>
            </a:r>
          </a:p>
        </p:txBody>
      </p:sp>
      <p:cxnSp>
        <p:nvCxnSpPr>
          <p:cNvPr id="12" name="Connettore 1 11"/>
          <p:cNvCxnSpPr>
            <a:cxnSpLocks/>
          </p:cNvCxnSpPr>
          <p:nvPr/>
        </p:nvCxnSpPr>
        <p:spPr>
          <a:xfrm>
            <a:off x="585000" y="9465372"/>
            <a:ext cx="5688000" cy="0"/>
          </a:xfrm>
          <a:prstGeom prst="line">
            <a:avLst/>
          </a:prstGeom>
          <a:ln>
            <a:solidFill>
              <a:srgbClr val="00A7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1"/>
          <a:stretch/>
        </p:blipFill>
        <p:spPr>
          <a:xfrm>
            <a:off x="479016" y="6393160"/>
            <a:ext cx="5830303" cy="2807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4" id="{565E8C53-1CEA-4A8B-B2A4-22A57313B891}" vid="{72382229-66A1-4FA6-9B1A-8AC3F0B9CAA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FORMAT_schedaprodottoESTERNI_ed04</Template>
  <TotalTime>5105</TotalTime>
  <Words>566</Words>
  <Application>Microsoft Office PowerPoint</Application>
  <PresentationFormat>A4 (21x29,7 cm)</PresentationFormat>
  <Paragraphs>44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Acumin Pro Condensed</vt:lpstr>
      <vt:lpstr>Acumin Pro SemiCondensed Black</vt:lpstr>
      <vt:lpstr>Arial</vt:lpstr>
      <vt:lpstr>Calibri</vt:lpstr>
      <vt:lpstr>Century Schoolbook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Morra</dc:creator>
  <cp:lastModifiedBy>Chiara Azzolari</cp:lastModifiedBy>
  <cp:revision>19</cp:revision>
  <cp:lastPrinted>2022-10-20T08:13:56Z</cp:lastPrinted>
  <dcterms:created xsi:type="dcterms:W3CDTF">2020-08-05T13:43:08Z</dcterms:created>
  <dcterms:modified xsi:type="dcterms:W3CDTF">2023-08-03T08:23:37Z</dcterms:modified>
</cp:coreProperties>
</file>